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72" r:id="rId2"/>
    <p:sldId id="279" r:id="rId3"/>
    <p:sldId id="278" r:id="rId4"/>
    <p:sldId id="283" r:id="rId5"/>
    <p:sldId id="281" r:id="rId6"/>
    <p:sldId id="273" r:id="rId7"/>
    <p:sldId id="282" r:id="rId8"/>
    <p:sldId id="285" r:id="rId9"/>
    <p:sldId id="284" r:id="rId10"/>
    <p:sldId id="270" r:id="rId11"/>
    <p:sldId id="287" r:id="rId12"/>
    <p:sldId id="288" r:id="rId13"/>
    <p:sldId id="277" r:id="rId14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Роман Гловацкий" initials="РГ" lastIdx="1" clrIdx="0">
    <p:extLst>
      <p:ext uri="{19B8F6BF-5375-455C-9EA6-DF929625EA0E}">
        <p15:presenceInfo xmlns:p15="http://schemas.microsoft.com/office/powerpoint/2012/main" userId="07cbcbc333163b05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3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/>
              <a:t>Структура</a:t>
            </a:r>
            <a:r>
              <a:rPr lang="ru-RU" baseline="0" dirty="0"/>
              <a:t> земельного банку по видам </a:t>
            </a:r>
            <a:r>
              <a:rPr lang="ru-RU" baseline="0" dirty="0" err="1"/>
              <a:t>угідь</a:t>
            </a:r>
            <a:r>
              <a:rPr lang="ru-RU" dirty="0"/>
              <a:t>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6689890459328502"/>
          <c:y val="0.15611173267443865"/>
          <c:w val="0.44691095234061934"/>
          <c:h val="0.835564595452409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Діаграма собівартості</c:v>
                </c:pt>
              </c:strCache>
            </c:strRef>
          </c:tx>
          <c:dPt>
            <c:idx val="0"/>
            <c:bubble3D val="0"/>
            <c:explosion val="1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0150-4CFD-8512-8F90E2144DE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0150-4CFD-8512-8F90E2144DE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0150-4CFD-8512-8F90E2144DE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0150-4CFD-8512-8F90E2144DE0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E24C-428F-812F-DED116269B6A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E24C-428F-812F-DED116269B6A}"/>
              </c:ext>
            </c:extLst>
          </c:dPt>
          <c:dLbls>
            <c:dLbl>
              <c:idx val="0"/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200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A4B7F101-1DB2-48BA-8AD8-86460CFC9535}" type="PERCENTAGE">
                      <a:rPr lang="en-US" sz="2200" baseline="0" smtClean="0"/>
                      <a:pPr>
                        <a:defRPr sz="2200"/>
                      </a:pPr>
                      <a:t>[ПРОЦЕНТ]</a:t>
                    </a:fld>
                    <a:endParaRPr lang="ru-RU"/>
                  </a:p>
                </c:rich>
              </c:tx>
              <c:numFmt formatCode="0.00%" sourceLinked="0"/>
              <c:spPr>
                <a:pattFill prst="pct75">
                  <a:fgClr>
                    <a:prstClr val="black">
                      <a:lumMod val="75000"/>
                      <a:lumOff val="25000"/>
                    </a:prstClr>
                  </a:fgClr>
                  <a:bgClr>
                    <a:prstClr val="black">
                      <a:lumMod val="65000"/>
                      <a:lumOff val="35000"/>
                    </a:prst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20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pattFill prst="pct75">
                      <a:fgClr>
                        <a:schemeClr val="dk1">
                          <a:lumMod val="75000"/>
                          <a:lumOff val="25000"/>
                        </a:schemeClr>
                      </a:fgClr>
                      <a:bgClr>
                        <a:schemeClr val="dk1">
                          <a:lumMod val="65000"/>
                          <a:lumOff val="35000"/>
                        </a:schemeClr>
                      </a:bgClr>
                    </a:pattFill>
                    <a:ln>
                      <a:noFill/>
                    </a:ln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0150-4CFD-8512-8F90E2144DE0}"/>
                </c:ext>
              </c:extLst>
            </c:dLbl>
            <c:dLbl>
              <c:idx val="3"/>
              <c:dLblPos val="inEnd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150-4CFD-8512-8F90E2144DE0}"/>
                </c:ext>
              </c:extLst>
            </c:dLbl>
            <c:dLbl>
              <c:idx val="5"/>
              <c:layout>
                <c:manualLayout>
                  <c:x val="4.3758506665085371E-2"/>
                  <c:y val="6.3429316982649931E-3"/>
                </c:manualLayout>
              </c:layout>
              <c:tx>
                <c:rich>
                  <a:bodyPr/>
                  <a:lstStyle/>
                  <a:p>
                    <a:fld id="{58B69DD2-B3D7-40FD-B9C4-3B431E909608}" type="PERCENTAGE">
                      <a:rPr lang="en-US" smtClean="0"/>
                      <a:pPr/>
                      <a:t>[ПРОЦЕНТ]</a:t>
                    </a:fld>
                    <a:endParaRPr lang="ru-RU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1394563815592449E-2"/>
                      <c:h val="6.4079817744863085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E24C-428F-812F-DED116269B6A}"/>
                </c:ext>
              </c:extLst>
            </c:dLbl>
            <c:numFmt formatCode="0.00%" sourceLinked="0"/>
            <c:spPr>
              <a:pattFill prst="pct75">
                <a:fgClr>
                  <a:prstClr val="black">
                    <a:lumMod val="75000"/>
                    <a:lumOff val="25000"/>
                  </a:prstClr>
                </a:fgClr>
                <a:bgClr>
                  <a:prstClr val="black">
                    <a:lumMod val="65000"/>
                    <a:lumOff val="35000"/>
                  </a:prst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2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Рілля (250,5 Га)</c:v>
                </c:pt>
                <c:pt idx="1">
                  <c:v>Сіножаті пасовища (21,6 Га)</c:v>
                </c:pt>
                <c:pt idx="2">
                  <c:v>Сад (90,3 Га)</c:v>
                </c:pt>
                <c:pt idx="3">
                  <c:v>Ліс (43,8 Га)</c:v>
                </c:pt>
                <c:pt idx="4">
                  <c:v>Господарські двори (14,56 Га)</c:v>
                </c:pt>
                <c:pt idx="5">
                  <c:v>Інше (0,7 Га)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250.5</c:v>
                </c:pt>
                <c:pt idx="1">
                  <c:v>21.6</c:v>
                </c:pt>
                <c:pt idx="2">
                  <c:v>90.3</c:v>
                </c:pt>
                <c:pt idx="3">
                  <c:v>43.8</c:v>
                </c:pt>
                <c:pt idx="4">
                  <c:v>14.56</c:v>
                </c:pt>
                <c:pt idx="5">
                  <c:v>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150-4CFD-8512-8F90E2144DE0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B10225-5845-4F75-BD0C-BF10ED054F94}" type="datetimeFigureOut">
              <a:rPr lang="ru-RU" smtClean="0"/>
              <a:t>29.05.2025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0D2652-B223-43B2-A72E-D62ED1C529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41811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0D2652-B223-43B2-A72E-D62ED1C52933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60776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0D2652-B223-43B2-A72E-D62ED1C5293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54332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8A2027-C2EC-403B-9FCC-8A21C2D113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7B5B7DC-CB65-4591-8A61-AA7D34A3FD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F676A8D-5B28-4B05-8636-D42068900D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43D27-8305-4AEF-948D-59B9D4BB1EC2}" type="datetimeFigureOut">
              <a:rPr lang="ru-RU" smtClean="0"/>
              <a:t>29.05.2025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20279A9-2EFF-47A5-B9C3-35019074D8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D9C154B-6A26-4407-8B23-2819D6DE5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0A9FD-93E4-4373-AF34-14081CA0D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74519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AAAB15-882C-4871-A128-BBBB64D587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27C59AD-E6FF-4C96-A46B-79AB5E2948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9A87204-AAE3-4AEC-A59C-B428797D5C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43D27-8305-4AEF-948D-59B9D4BB1EC2}" type="datetimeFigureOut">
              <a:rPr lang="ru-RU" smtClean="0"/>
              <a:t>29.05.2025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0DC6C11-3E3F-496A-8C58-F14F8019C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B266B26-6F83-4F68-8B1E-208048DC6B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0A9FD-93E4-4373-AF34-14081CA0D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4684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ABCE9DE-1C85-418B-83DB-D381AB3798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372ABE7-9C81-4BE8-9029-B30DF3DA5B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62DADC1-5C87-47ED-91BB-DEC847DE68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43D27-8305-4AEF-948D-59B9D4BB1EC2}" type="datetimeFigureOut">
              <a:rPr lang="ru-RU" smtClean="0"/>
              <a:t>29.05.2025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AD2BF85-D3F6-487F-9809-310082FFAD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725BDF4-4D9B-4E74-A3F0-2E14F36D88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0A9FD-93E4-4373-AF34-14081CA0D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4442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428E46-2C8E-4456-BE6B-5BCDF2A865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022134F-C7D4-4880-9757-3EA9550BFE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A9B88BE-8585-406F-B6FD-7BA5120E10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43D27-8305-4AEF-948D-59B9D4BB1EC2}" type="datetimeFigureOut">
              <a:rPr lang="ru-RU" smtClean="0"/>
              <a:t>29.05.2025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C368E3F-FDBF-4A41-A6C9-1B1141A3DF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0358404-19C7-4533-89E6-340B369EC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0A9FD-93E4-4373-AF34-14081CA0D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3046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EE40EA-D6C7-4296-8E2A-F01CB82667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485E300-3174-41BA-ACB1-7DE0157040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3D1420E-42BD-40A5-AA6F-8192933780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43D27-8305-4AEF-948D-59B9D4BB1EC2}" type="datetimeFigureOut">
              <a:rPr lang="ru-RU" smtClean="0"/>
              <a:t>29.05.2025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8A8251F-B0B3-432F-AF47-09767589F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C537AE0-3EE8-451B-9757-291DA7A4E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0A9FD-93E4-4373-AF34-14081CA0D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59680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B185C9-194D-4B30-983B-00FB109129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0DF2527-F2D6-4555-A55A-34E7560DC3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FFE6D94-CD2F-41FC-96A7-CC3F4874EB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4F90D7F-762E-4296-968D-0937861E73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43D27-8305-4AEF-948D-59B9D4BB1EC2}" type="datetimeFigureOut">
              <a:rPr lang="ru-RU" smtClean="0"/>
              <a:t>29.05.2025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D397868-9ECB-4B45-A504-B8F9D48B8E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CF23F53-7C1D-460C-AA41-958CF4895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0A9FD-93E4-4373-AF34-14081CA0D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6183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46508C-DD64-4293-95BF-30A7800144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B526070-A8F6-4FD0-888E-84F3621A3F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FDE89AE-11FF-4BD4-9BD0-C93BA391E2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009E1A7-267F-47DC-AD57-F326BA21CF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45EF70C-339E-44BB-84B7-F9D43ADDC4F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5726B66-E2BD-4C01-95CD-C646737AC4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43D27-8305-4AEF-948D-59B9D4BB1EC2}" type="datetimeFigureOut">
              <a:rPr lang="ru-RU" smtClean="0"/>
              <a:t>29.05.2025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C60DD95-A955-461A-84ED-4188209AF5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67BC1F8-C3CF-4407-86C8-418E68A6B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0A9FD-93E4-4373-AF34-14081CA0D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71923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C0A876-51E4-40A1-A715-78475919D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3A61B82-2A53-4DF9-B290-32379B26B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43D27-8305-4AEF-948D-59B9D4BB1EC2}" type="datetimeFigureOut">
              <a:rPr lang="ru-RU" smtClean="0"/>
              <a:t>29.05.2025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2361121-36BA-4184-85F5-34E095631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6F3DD23-8BFD-4AF0-A643-A4D352FE7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0A9FD-93E4-4373-AF34-14081CA0D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33893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AE47A5C-B216-43E3-8ADD-CB4AFD18E3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43D27-8305-4AEF-948D-59B9D4BB1EC2}" type="datetimeFigureOut">
              <a:rPr lang="ru-RU" smtClean="0"/>
              <a:t>29.05.2025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4BE2856-5EBA-4FCE-9479-04EB028FF4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82EECE4-A05C-48AE-91DC-7AB017A63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0A9FD-93E4-4373-AF34-14081CA0D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90502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DBD86A-6063-42B5-B4FB-643060C6C2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4875FA6-4D34-4526-A757-48F419B5E4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E8FF901-E862-45C3-ACC6-C0021045D8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FACC6AB-06E8-4525-8186-04D61FF128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43D27-8305-4AEF-948D-59B9D4BB1EC2}" type="datetimeFigureOut">
              <a:rPr lang="ru-RU" smtClean="0"/>
              <a:t>29.05.2025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60497A5-F5F0-4974-807D-19A290E00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5FAD0A9-0575-4BD2-B47B-4946C44590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0A9FD-93E4-4373-AF34-14081CA0D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7166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E6CC5F-4050-4BE6-8E51-9F65B61ED2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F83AFF4-2BF3-466B-9C9B-2110C7466F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9C7A9EE-DDA1-4228-9B6F-7610C5D1DF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7D54C88-9201-4B37-9649-7883E26B0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43D27-8305-4AEF-948D-59B9D4BB1EC2}" type="datetimeFigureOut">
              <a:rPr lang="ru-RU" smtClean="0"/>
              <a:t>29.05.2025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EA69CED-3407-400F-B409-202AF15AB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0372A98-DB7C-4F33-803D-54FE614D71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0A9FD-93E4-4373-AF34-14081CA0D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3744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77007F-8B33-411E-9471-9CD31ADF9E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A711DDE-8580-42F0-A68A-E474319756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E732E2C-F8C6-49F4-ABA8-63753B64CD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F43D27-8305-4AEF-948D-59B9D4BB1EC2}" type="datetimeFigureOut">
              <a:rPr lang="ru-RU" smtClean="0"/>
              <a:t>29.05.2025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971E2C1-7C36-45F0-8E90-1D181DAD25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DEBD55D-5BDA-411C-9557-C5D8BE6D98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C0A9FD-93E4-4373-AF34-14081CA0D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9123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2.jpg"/><Relationship Id="rId7" Type="http://schemas.openxmlformats.org/officeDocument/2006/relationships/image" Target="../media/image31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Relationship Id="rId9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8888" b="-8888"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-1737449" y="-1194277"/>
            <a:ext cx="9259253" cy="9259253"/>
            <a:chOff x="0" y="0"/>
            <a:chExt cx="6355080" cy="635508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-1765182" y="-1185673"/>
            <a:ext cx="9259253" cy="9259253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E3148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239"/>
                </a:lnSpc>
              </a:pPr>
              <a:endParaRPr sz="1200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4501833" y="2091125"/>
            <a:ext cx="7665119" cy="2760785"/>
            <a:chOff x="0" y="0"/>
            <a:chExt cx="3028195" cy="109068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28195" cy="1090680"/>
            </a:xfrm>
            <a:custGeom>
              <a:avLst/>
              <a:gdLst/>
              <a:ahLst/>
              <a:cxnLst/>
              <a:rect l="l" t="t" r="r" b="b"/>
              <a:pathLst>
                <a:path w="3028195" h="1090680">
                  <a:moveTo>
                    <a:pt x="0" y="0"/>
                  </a:moveTo>
                  <a:lnTo>
                    <a:pt x="3028195" y="0"/>
                  </a:lnTo>
                  <a:lnTo>
                    <a:pt x="3028195" y="1090680"/>
                  </a:lnTo>
                  <a:lnTo>
                    <a:pt x="0" y="1090680"/>
                  </a:lnTo>
                  <a:close/>
                </a:path>
              </a:pathLst>
            </a:custGeom>
            <a:solidFill>
              <a:srgbClr val="00A37C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57150"/>
              <a:ext cx="3028195" cy="114783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239"/>
                </a:lnSpc>
              </a:pPr>
              <a:endParaRPr sz="1200"/>
            </a:p>
          </p:txBody>
        </p:sp>
      </p:grpSp>
      <p:sp>
        <p:nvSpPr>
          <p:cNvPr id="11" name="AutoShape 11"/>
          <p:cNvSpPr/>
          <p:nvPr/>
        </p:nvSpPr>
        <p:spPr>
          <a:xfrm>
            <a:off x="5043089" y="2066737"/>
            <a:ext cx="7148911" cy="0"/>
          </a:xfrm>
          <a:prstGeom prst="line">
            <a:avLst/>
          </a:prstGeom>
          <a:ln w="3810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5043089" y="4798946"/>
            <a:ext cx="7148911" cy="0"/>
          </a:xfrm>
          <a:prstGeom prst="line">
            <a:avLst/>
          </a:prstGeom>
          <a:ln w="3810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3" name="Group 13"/>
          <p:cNvGrpSpPr/>
          <p:nvPr/>
        </p:nvGrpSpPr>
        <p:grpSpPr>
          <a:xfrm>
            <a:off x="-675834" y="-14954"/>
            <a:ext cx="6887907" cy="6887907"/>
            <a:chOff x="0" y="0"/>
            <a:chExt cx="812800" cy="8128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A37C">
                <a:alpha val="95686"/>
              </a:srgbClr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239"/>
                </a:lnSpc>
              </a:pPr>
              <a:endParaRPr sz="1200"/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5807738" y="2048099"/>
            <a:ext cx="5253840" cy="12514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919"/>
              </a:lnSpc>
            </a:pPr>
            <a:r>
              <a:rPr lang="en-US" sz="6000" spc="717" dirty="0">
                <a:solidFill>
                  <a:srgbClr val="FFFFFF"/>
                </a:solidFill>
                <a:latin typeface="Montserrat Alternates 1"/>
              </a:rPr>
              <a:t>ЗВІТ</a:t>
            </a:r>
            <a:r>
              <a:rPr lang="uk-UA" sz="4400" spc="717" dirty="0">
                <a:solidFill>
                  <a:srgbClr val="FFFFFF"/>
                </a:solidFill>
                <a:latin typeface="Montserrat Alternates 1"/>
              </a:rPr>
              <a:t> </a:t>
            </a:r>
            <a:r>
              <a:rPr lang="uk-UA" sz="4800" spc="717" dirty="0">
                <a:solidFill>
                  <a:srgbClr val="FFFFFF"/>
                </a:solidFill>
                <a:latin typeface="Montserrat Alternates 1"/>
              </a:rPr>
              <a:t>2024</a:t>
            </a:r>
            <a:endParaRPr lang="en-US" sz="4800" spc="717" dirty="0">
              <a:solidFill>
                <a:srgbClr val="FFFFFF"/>
              </a:solidFill>
              <a:latin typeface="Montserrat Alternates 1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2689934" y="3646690"/>
            <a:ext cx="8768840" cy="13177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53"/>
              </a:lnSpc>
            </a:pPr>
            <a:r>
              <a:rPr lang="uk-UA" sz="2466" spc="49" dirty="0">
                <a:solidFill>
                  <a:srgbClr val="FFFFFF"/>
                </a:solidFill>
                <a:latin typeface="Montserrat Alternates 1"/>
              </a:rPr>
              <a:t>                                </a:t>
            </a:r>
            <a:endParaRPr lang="en-US" sz="4800" spc="49" dirty="0">
              <a:solidFill>
                <a:srgbClr val="FFFFFF"/>
              </a:solidFill>
              <a:latin typeface="Montserrat Alternates 1"/>
            </a:endParaRPr>
          </a:p>
          <a:p>
            <a:pPr algn="ctr">
              <a:lnSpc>
                <a:spcPts val="3453"/>
              </a:lnSpc>
            </a:pPr>
            <a:endParaRPr lang="en-US" sz="2466" spc="49" dirty="0">
              <a:solidFill>
                <a:srgbClr val="FFFFFF"/>
              </a:solidFill>
              <a:latin typeface="Montserrat Alternates 1"/>
            </a:endParaRPr>
          </a:p>
          <a:p>
            <a:pPr algn="ctr">
              <a:lnSpc>
                <a:spcPts val="3453"/>
              </a:lnSpc>
              <a:spcBef>
                <a:spcPct val="0"/>
              </a:spcBef>
            </a:pPr>
            <a:r>
              <a:rPr lang="en-US" sz="2466" spc="49" dirty="0">
                <a:solidFill>
                  <a:srgbClr val="FFFFFF"/>
                </a:solidFill>
                <a:latin typeface="Montserrat Alternates 1"/>
              </a:rPr>
              <a:t> </a:t>
            </a:r>
          </a:p>
        </p:txBody>
      </p:sp>
      <p:grpSp>
        <p:nvGrpSpPr>
          <p:cNvPr id="18" name="Group 18"/>
          <p:cNvGrpSpPr/>
          <p:nvPr/>
        </p:nvGrpSpPr>
        <p:grpSpPr>
          <a:xfrm>
            <a:off x="241406" y="805962"/>
            <a:ext cx="5246077" cy="5246077"/>
            <a:chOff x="0" y="0"/>
            <a:chExt cx="812800" cy="8128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8000">
                <a:alpha val="40784"/>
              </a:srgbClr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239"/>
                </a:lnSpc>
              </a:pPr>
              <a:endParaRPr sz="1200"/>
            </a:p>
          </p:txBody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637155" y="1153057"/>
            <a:ext cx="4454579" cy="4454579"/>
            <a:chOff x="0" y="0"/>
            <a:chExt cx="6355080" cy="635508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685800" y="1205554"/>
            <a:ext cx="4349603" cy="4349585"/>
            <a:chOff x="0" y="0"/>
            <a:chExt cx="6350000" cy="6349975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91C744-E9BE-4588-A719-10E1371AC6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400" dirty="0"/>
              <a:t>                </a:t>
            </a:r>
            <a:r>
              <a:rPr lang="uk-UA" sz="2800" b="1" dirty="0"/>
              <a:t>Створення власного МТП – пріоритет завтрашнього дня. </a:t>
            </a:r>
            <a:endParaRPr lang="ru-RU" sz="2800" b="1" dirty="0"/>
          </a:p>
        </p:txBody>
      </p:sp>
      <p:pic>
        <p:nvPicPr>
          <p:cNvPr id="1026" name="Picture 2" descr="Трактор Case IH Puma 155">
            <a:extLst>
              <a:ext uri="{FF2B5EF4-FFF2-40B4-BE49-F238E27FC236}">
                <a16:creationId xmlns:a16="http://schemas.microsoft.com/office/drawing/2014/main" id="{C55E1DD9-A876-499F-9A78-D41E85177B3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863" y="3302494"/>
            <a:ext cx="6258756" cy="2736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06B6497-AE01-4CD2-A2C5-7C17664BCA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2640" y="1386509"/>
            <a:ext cx="4962617" cy="4652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id="{A8C527BE-C834-4B7A-A7AC-C75E6FFDABCA}"/>
              </a:ext>
            </a:extLst>
          </p:cNvPr>
          <p:cNvPicPr>
            <a:picLocks noGrp="1"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864" y="1386509"/>
            <a:ext cx="6258756" cy="4625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1387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3F6655-33B1-49FC-9279-7019EC0E7B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682750"/>
          </a:xfrm>
        </p:spPr>
        <p:txBody>
          <a:bodyPr>
            <a:normAutofit/>
          </a:bodyPr>
          <a:lstStyle/>
          <a:p>
            <a:r>
              <a:rPr lang="uk-UA" dirty="0"/>
              <a:t>              Оранка під врожай 2025 року</a:t>
            </a:r>
            <a:br>
              <a:rPr lang="uk-UA" dirty="0"/>
            </a:br>
            <a:r>
              <a:rPr lang="uk-UA" sz="2200" dirty="0"/>
              <a:t>Зорано 151 га..</a:t>
            </a:r>
            <a:endParaRPr lang="ru-RU" sz="22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FABACD1-6FC5-4AC7-B05D-2626178708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198" y="6222679"/>
            <a:ext cx="2514601" cy="4571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67F13F0-3BD5-4F41-AEB1-CB0286113B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198" y="1779904"/>
            <a:ext cx="4876802" cy="4351339"/>
          </a:xfrm>
          <a:prstGeom prst="rect">
            <a:avLst/>
          </a:prstGeom>
        </p:spPr>
      </p:pic>
      <p:sp>
        <p:nvSpPr>
          <p:cNvPr id="9" name="Объект 8">
            <a:extLst>
              <a:ext uri="{FF2B5EF4-FFF2-40B4-BE49-F238E27FC236}">
                <a16:creationId xmlns:a16="http://schemas.microsoft.com/office/drawing/2014/main" id="{52B7CCE4-1820-4BA3-8C42-D3993C3427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57407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3F6655-33B1-49FC-9279-7019EC0E7B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682750"/>
          </a:xfrm>
        </p:spPr>
        <p:txBody>
          <a:bodyPr>
            <a:normAutofit/>
          </a:bodyPr>
          <a:lstStyle/>
          <a:p>
            <a:r>
              <a:rPr lang="uk-UA" dirty="0"/>
              <a:t>              Підготовка ділянки для овочів.</a:t>
            </a:r>
            <a:br>
              <a:rPr lang="uk-UA" dirty="0"/>
            </a:br>
            <a:endParaRPr lang="ru-RU" sz="2200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CD54DCEC-466F-4D01-8CD3-5BA84DEB3D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7312" y="1943100"/>
            <a:ext cx="1915713" cy="4233863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9A9DED0-3F41-4A41-9417-86B8DFBBFC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1051" y="1943100"/>
            <a:ext cx="1390649" cy="423386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FABACD1-6FC5-4AC7-B05D-2626178708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75" y="1943100"/>
            <a:ext cx="2981326" cy="423386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28E00B4-4560-4905-BB72-34E11E99AC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199" y="1943100"/>
            <a:ext cx="2209802" cy="423386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C2583DA-4F8E-4A19-B24F-37E402A961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676" y="1943100"/>
            <a:ext cx="2981324" cy="423386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96AC107-33C7-4E24-8C4D-6D2B52ECD99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33725" y="1943098"/>
            <a:ext cx="2847978" cy="423386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B2390E1-65B6-46D2-98F3-D03D4472E84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10300" y="1943098"/>
            <a:ext cx="2981325" cy="423386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ECDF230-F15C-49E7-BD99-E8538D75A19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63025" y="1943098"/>
            <a:ext cx="3162300" cy="4233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9869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888" b="-8888"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-1737449" y="-1194277"/>
            <a:ext cx="9259253" cy="9259253"/>
            <a:chOff x="0" y="0"/>
            <a:chExt cx="6355080" cy="635508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-1765182" y="-1185673"/>
            <a:ext cx="9259253" cy="9259253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E3148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239"/>
                </a:lnSpc>
              </a:pPr>
              <a:endParaRPr sz="1200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4526881" y="2063562"/>
            <a:ext cx="7665119" cy="2760785"/>
            <a:chOff x="0" y="0"/>
            <a:chExt cx="3028195" cy="109068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28195" cy="1090680"/>
            </a:xfrm>
            <a:custGeom>
              <a:avLst/>
              <a:gdLst/>
              <a:ahLst/>
              <a:cxnLst/>
              <a:rect l="l" t="t" r="r" b="b"/>
              <a:pathLst>
                <a:path w="3028195" h="1090680">
                  <a:moveTo>
                    <a:pt x="0" y="0"/>
                  </a:moveTo>
                  <a:lnTo>
                    <a:pt x="3028195" y="0"/>
                  </a:lnTo>
                  <a:lnTo>
                    <a:pt x="3028195" y="1090680"/>
                  </a:lnTo>
                  <a:lnTo>
                    <a:pt x="0" y="1090680"/>
                  </a:lnTo>
                  <a:close/>
                </a:path>
              </a:pathLst>
            </a:custGeom>
            <a:solidFill>
              <a:srgbClr val="00A37C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57150"/>
              <a:ext cx="3028195" cy="114783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239"/>
                </a:lnSpc>
              </a:pPr>
              <a:endParaRPr sz="1200"/>
            </a:p>
          </p:txBody>
        </p:sp>
      </p:grpSp>
      <p:sp>
        <p:nvSpPr>
          <p:cNvPr id="11" name="AutoShape 11"/>
          <p:cNvSpPr/>
          <p:nvPr/>
        </p:nvSpPr>
        <p:spPr>
          <a:xfrm>
            <a:off x="5043089" y="2066737"/>
            <a:ext cx="7148911" cy="0"/>
          </a:xfrm>
          <a:prstGeom prst="line">
            <a:avLst/>
          </a:prstGeom>
          <a:ln w="3810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5043089" y="4798946"/>
            <a:ext cx="7148911" cy="0"/>
          </a:xfrm>
          <a:prstGeom prst="line">
            <a:avLst/>
          </a:prstGeom>
          <a:ln w="3810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3" name="Group 13"/>
          <p:cNvGrpSpPr/>
          <p:nvPr/>
        </p:nvGrpSpPr>
        <p:grpSpPr>
          <a:xfrm>
            <a:off x="-675834" y="-14954"/>
            <a:ext cx="6887907" cy="6887907"/>
            <a:chOff x="0" y="0"/>
            <a:chExt cx="812800" cy="8128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A37C">
                <a:alpha val="95686"/>
              </a:srgbClr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239"/>
                </a:lnSpc>
              </a:pPr>
              <a:endParaRPr sz="1200"/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6739372" y="2689860"/>
            <a:ext cx="5452628" cy="12761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920"/>
              </a:lnSpc>
            </a:pPr>
            <a:r>
              <a:rPr lang="en-US" sz="7800" spc="717">
                <a:solidFill>
                  <a:srgbClr val="FFFFFF"/>
                </a:solidFill>
                <a:latin typeface="Montserrat Alternates 1"/>
              </a:rPr>
              <a:t>ДЯКУЮ!</a:t>
            </a:r>
          </a:p>
        </p:txBody>
      </p:sp>
      <p:grpSp>
        <p:nvGrpSpPr>
          <p:cNvPr id="17" name="Group 17"/>
          <p:cNvGrpSpPr/>
          <p:nvPr/>
        </p:nvGrpSpPr>
        <p:grpSpPr>
          <a:xfrm>
            <a:off x="241406" y="805962"/>
            <a:ext cx="5246077" cy="5246077"/>
            <a:chOff x="0" y="0"/>
            <a:chExt cx="812800" cy="812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79B507">
                <a:alpha val="40784"/>
              </a:srgbClr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239"/>
                </a:lnSpc>
              </a:pPr>
              <a:endParaRPr sz="1200"/>
            </a:p>
          </p:txBody>
        </p:sp>
      </p:grpSp>
      <p:grpSp>
        <p:nvGrpSpPr>
          <p:cNvPr id="20" name="Group 20"/>
          <p:cNvGrpSpPr>
            <a:grpSpLocks noChangeAspect="1"/>
          </p:cNvGrpSpPr>
          <p:nvPr/>
        </p:nvGrpSpPr>
        <p:grpSpPr>
          <a:xfrm>
            <a:off x="637155" y="1153057"/>
            <a:ext cx="4454579" cy="4454579"/>
            <a:chOff x="0" y="0"/>
            <a:chExt cx="6355080" cy="635508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2" name="Group 22"/>
          <p:cNvGrpSpPr>
            <a:grpSpLocks noChangeAspect="1"/>
          </p:cNvGrpSpPr>
          <p:nvPr/>
        </p:nvGrpSpPr>
        <p:grpSpPr>
          <a:xfrm>
            <a:off x="685800" y="1205554"/>
            <a:ext cx="4349603" cy="4349585"/>
            <a:chOff x="0" y="0"/>
            <a:chExt cx="6350000" cy="6349975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5">
            <a:extLst>
              <a:ext uri="{FF2B5EF4-FFF2-40B4-BE49-F238E27FC236}">
                <a16:creationId xmlns:a16="http://schemas.microsoft.com/office/drawing/2014/main" id="{6C37F68B-D47E-44AA-8640-4F507E89776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0953665"/>
              </p:ext>
            </p:extLst>
          </p:nvPr>
        </p:nvGraphicFramePr>
        <p:xfrm>
          <a:off x="767401" y="249783"/>
          <a:ext cx="11062649" cy="59169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917335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Выходное изображение">
            <a:extLst>
              <a:ext uri="{FF2B5EF4-FFF2-40B4-BE49-F238E27FC236}">
                <a16:creationId xmlns:a16="http://schemas.microsoft.com/office/drawing/2014/main" id="{736816C3-3CE9-4E06-BB7D-86ADE9977B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021"/>
          <a:stretch/>
        </p:blipFill>
        <p:spPr bwMode="auto">
          <a:xfrm>
            <a:off x="79312" y="188901"/>
            <a:ext cx="11847512" cy="341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Выходное изображение">
            <a:extLst>
              <a:ext uri="{FF2B5EF4-FFF2-40B4-BE49-F238E27FC236}">
                <a16:creationId xmlns:a16="http://schemas.microsoft.com/office/drawing/2014/main" id="{513E3D2E-7BC8-4D2B-B03E-75122D3D73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63" r="42319"/>
          <a:stretch/>
        </p:blipFill>
        <p:spPr bwMode="auto">
          <a:xfrm>
            <a:off x="1655410" y="868679"/>
            <a:ext cx="8430422" cy="5421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64755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C5E318-D885-4ED3-948C-3F5E1D0D04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>
                <a:solidFill>
                  <a:schemeClr val="accent1">
                    <a:lumMod val="50000"/>
                  </a:schemeClr>
                </a:solidFill>
              </a:rPr>
              <a:t>Агенція місцевого розвитку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4EB7A76-1745-4D82-8CD0-47BF5690B2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/>
            <a:r>
              <a:rPr lang="uk-UA" dirty="0"/>
              <a:t>На протязі 2024 року підприємство отримало в постійне користування  </a:t>
            </a:r>
            <a:r>
              <a:rPr lang="uk-UA" b="1" dirty="0"/>
              <a:t>1</a:t>
            </a:r>
            <a:r>
              <a:rPr lang="uk-UA" dirty="0"/>
              <a:t> земельну ділянку загальною площею </a:t>
            </a:r>
            <a:r>
              <a:rPr lang="uk-UA" b="1" dirty="0"/>
              <a:t>11,259 га</a:t>
            </a:r>
            <a:r>
              <a:rPr lang="uk-UA" dirty="0"/>
              <a:t>,  земельний банк підприємства склав </a:t>
            </a:r>
            <a:r>
              <a:rPr lang="uk-UA" b="1" dirty="0"/>
              <a:t>421,4 га</a:t>
            </a:r>
            <a:r>
              <a:rPr lang="uk-UA" dirty="0"/>
              <a:t> </a:t>
            </a:r>
          </a:p>
          <a:p>
            <a:pPr marL="342900" indent="-342900"/>
            <a:r>
              <a:rPr lang="uk-UA" dirty="0"/>
              <a:t>Агенцією було засіяно </a:t>
            </a:r>
            <a:r>
              <a:rPr lang="uk-UA" b="1" dirty="0"/>
              <a:t>207 га соєю</a:t>
            </a:r>
            <a:r>
              <a:rPr lang="uk-UA" dirty="0"/>
              <a:t> .</a:t>
            </a:r>
          </a:p>
          <a:p>
            <a:endParaRPr lang="ru-RU" dirty="0"/>
          </a:p>
        </p:txBody>
      </p:sp>
      <p:pic>
        <p:nvPicPr>
          <p:cNvPr id="10" name="Місце для вмісту 6">
            <a:extLst>
              <a:ext uri="{FF2B5EF4-FFF2-40B4-BE49-F238E27FC236}">
                <a16:creationId xmlns:a16="http://schemas.microsoft.com/office/drawing/2014/main" id="{B7AB2B14-0772-450A-A77B-874A7A63BB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751" y="3570350"/>
            <a:ext cx="4844249" cy="272489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AD13851-5A31-44D7-9ACE-B97E52516DB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710" b="11401"/>
          <a:stretch/>
        </p:blipFill>
        <p:spPr>
          <a:xfrm>
            <a:off x="7439487" y="3766031"/>
            <a:ext cx="4068422" cy="252920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4DD2C9A-1973-4841-B2B9-4E52E04406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1750" y="3570349"/>
            <a:ext cx="4844250" cy="272488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9B917EC-9E0D-42E6-9466-FB053C6633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39487" y="3570348"/>
            <a:ext cx="4474346" cy="2724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3747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6982B3-9CA3-4C57-B935-657B2F32D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9473"/>
            <a:ext cx="10515600" cy="841675"/>
          </a:xfrm>
        </p:spPr>
        <p:txBody>
          <a:bodyPr/>
          <a:lstStyle/>
          <a:p>
            <a:pPr algn="ctr"/>
            <a:r>
              <a:rPr lang="uk-UA" b="1" dirty="0">
                <a:solidFill>
                  <a:schemeClr val="accent1">
                    <a:lumMod val="50000"/>
                  </a:schemeClr>
                </a:solidFill>
              </a:rPr>
              <a:t>Агенція місцевого розвитку</a:t>
            </a:r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BF36071-4165-4675-BF3B-1E07B4B93934}"/>
              </a:ext>
            </a:extLst>
          </p:cNvPr>
          <p:cNvSpPr/>
          <p:nvPr/>
        </p:nvSpPr>
        <p:spPr>
          <a:xfrm>
            <a:off x="838200" y="702366"/>
            <a:ext cx="1005508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/>
              <a:t>Результати діяльності КП «Агенція місцевого розвитку» за</a:t>
            </a:r>
            <a:r>
              <a:rPr lang="en-US" sz="2000" dirty="0"/>
              <a:t> 202</a:t>
            </a:r>
            <a:r>
              <a:rPr lang="uk-UA" sz="2000" dirty="0"/>
              <a:t>4</a:t>
            </a:r>
            <a:r>
              <a:rPr lang="en-US" sz="2000" dirty="0"/>
              <a:t> </a:t>
            </a:r>
            <a:r>
              <a:rPr lang="uk-UA" sz="2000" dirty="0"/>
              <a:t>рік: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dirty="0"/>
              <a:t>зібрано </a:t>
            </a:r>
            <a:r>
              <a:rPr lang="uk-UA" b="1" dirty="0">
                <a:solidFill>
                  <a:srgbClr val="00B050"/>
                </a:solidFill>
              </a:rPr>
              <a:t>352,2 т бобів сої</a:t>
            </a:r>
            <a:r>
              <a:rPr lang="uk-UA" dirty="0"/>
              <a:t> на розрахункову суму </a:t>
            </a:r>
            <a:r>
              <a:rPr lang="en-US" b="1" dirty="0"/>
              <a:t>6005</a:t>
            </a:r>
            <a:r>
              <a:rPr lang="uk-UA" b="1" dirty="0"/>
              <a:t>,</a:t>
            </a:r>
            <a:r>
              <a:rPr lang="en-US" b="1"/>
              <a:t>5</a:t>
            </a:r>
            <a:r>
              <a:rPr lang="uk-UA" b="1"/>
              <a:t> </a:t>
            </a:r>
            <a:r>
              <a:rPr lang="uk-UA" b="1" dirty="0"/>
              <a:t>тис. грн.</a:t>
            </a:r>
            <a:endParaRPr lang="uk-UA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b="1" dirty="0"/>
              <a:t>реалізовано  104 т на суму 1819,3 грн.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b="1" dirty="0"/>
              <a:t>розрахунковий прибуток 2485,8  тис. грн.;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b="1" dirty="0"/>
              <a:t>врожайність  17 </a:t>
            </a:r>
            <a:r>
              <a:rPr lang="uk-UA" b="1" dirty="0" err="1"/>
              <a:t>цнт</a:t>
            </a:r>
            <a:r>
              <a:rPr lang="uk-UA" b="1" dirty="0"/>
              <a:t>/га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b="1" dirty="0" err="1">
                <a:solidFill>
                  <a:srgbClr val="00B050"/>
                </a:solidFill>
              </a:rPr>
              <a:t>рентабільність</a:t>
            </a:r>
            <a:r>
              <a:rPr lang="uk-UA" dirty="0"/>
              <a:t>      42,4   </a:t>
            </a:r>
            <a:r>
              <a:rPr lang="uk-UA" b="1" dirty="0"/>
              <a:t>%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uk-UA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uk-UA" sz="2000" dirty="0"/>
          </a:p>
        </p:txBody>
      </p:sp>
      <p:pic>
        <p:nvPicPr>
          <p:cNvPr id="1028" name="Picture 4" descr="Соя в полі">
            <a:extLst>
              <a:ext uri="{FF2B5EF4-FFF2-40B4-BE49-F238E27FC236}">
                <a16:creationId xmlns:a16="http://schemas.microsoft.com/office/drawing/2014/main" id="{7BDDF54E-53AF-49BC-BCC9-54072D6FC61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903964"/>
            <a:ext cx="5109839" cy="3396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74F870F-1231-46BE-BEFC-8F51D838C0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8567" y="2826024"/>
            <a:ext cx="4065233" cy="3474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2997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10824206" y="-82550"/>
            <a:ext cx="1211589" cy="1211585"/>
            <a:chOff x="0" y="0"/>
            <a:chExt cx="6350000" cy="63499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</p:sp>
      </p:grpSp>
      <p:sp>
        <p:nvSpPr>
          <p:cNvPr id="13" name="Freeform 13"/>
          <p:cNvSpPr/>
          <p:nvPr/>
        </p:nvSpPr>
        <p:spPr>
          <a:xfrm>
            <a:off x="6833307" y="1180079"/>
            <a:ext cx="818145" cy="664743"/>
          </a:xfrm>
          <a:custGeom>
            <a:avLst/>
            <a:gdLst/>
            <a:ahLst/>
            <a:cxnLst/>
            <a:rect l="l" t="t" r="r" b="b"/>
            <a:pathLst>
              <a:path w="1227218" h="997115">
                <a:moveTo>
                  <a:pt x="0" y="0"/>
                </a:moveTo>
                <a:lnTo>
                  <a:pt x="1227219" y="0"/>
                </a:lnTo>
                <a:lnTo>
                  <a:pt x="1227219" y="997115"/>
                </a:lnTo>
                <a:lnTo>
                  <a:pt x="0" y="99711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6833307" y="2771921"/>
            <a:ext cx="984069" cy="1045492"/>
          </a:xfrm>
          <a:custGeom>
            <a:avLst/>
            <a:gdLst/>
            <a:ahLst/>
            <a:cxnLst/>
            <a:rect l="l" t="t" r="r" b="b"/>
            <a:pathLst>
              <a:path w="1476104" h="1568238">
                <a:moveTo>
                  <a:pt x="0" y="0"/>
                </a:moveTo>
                <a:lnTo>
                  <a:pt x="1476104" y="0"/>
                </a:lnTo>
                <a:lnTo>
                  <a:pt x="1476104" y="1568238"/>
                </a:lnTo>
                <a:lnTo>
                  <a:pt x="0" y="156823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6833307" y="4747623"/>
            <a:ext cx="984069" cy="791754"/>
          </a:xfrm>
          <a:custGeom>
            <a:avLst/>
            <a:gdLst/>
            <a:ahLst/>
            <a:cxnLst/>
            <a:rect l="l" t="t" r="r" b="b"/>
            <a:pathLst>
              <a:path w="1476104" h="1187631">
                <a:moveTo>
                  <a:pt x="0" y="0"/>
                </a:moveTo>
                <a:lnTo>
                  <a:pt x="1476104" y="0"/>
                </a:lnTo>
                <a:lnTo>
                  <a:pt x="1476104" y="1187632"/>
                </a:lnTo>
                <a:lnTo>
                  <a:pt x="0" y="118763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6" name="TextBox 16"/>
          <p:cNvSpPr txBox="1"/>
          <p:nvPr/>
        </p:nvSpPr>
        <p:spPr>
          <a:xfrm>
            <a:off x="7835603" y="1230256"/>
            <a:ext cx="4061376" cy="4891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16"/>
              </a:lnSpc>
            </a:pPr>
            <a:r>
              <a:rPr lang="uk-UA" sz="2800" dirty="0">
                <a:solidFill>
                  <a:srgbClr val="00A37C"/>
                </a:solidFill>
                <a:latin typeface="Montserrat Alternates 1"/>
              </a:rPr>
              <a:t>207</a:t>
            </a:r>
            <a:r>
              <a:rPr lang="en-US" sz="2800" dirty="0">
                <a:solidFill>
                  <a:srgbClr val="00A37C"/>
                </a:solidFill>
                <a:latin typeface="Montserrat Alternates 1"/>
              </a:rPr>
              <a:t> </a:t>
            </a:r>
            <a:r>
              <a:rPr lang="en-US" sz="2800" dirty="0" err="1">
                <a:solidFill>
                  <a:srgbClr val="00A37C"/>
                </a:solidFill>
                <a:latin typeface="Montserrat Alternates 1"/>
              </a:rPr>
              <a:t>га</a:t>
            </a:r>
            <a:endParaRPr lang="en-US" sz="2800" dirty="0">
              <a:solidFill>
                <a:srgbClr val="00A37C"/>
              </a:solidFill>
              <a:latin typeface="Montserrat Alternates 1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7835603" y="3012473"/>
            <a:ext cx="4061376" cy="4891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16"/>
              </a:lnSpc>
            </a:pPr>
            <a:r>
              <a:rPr lang="uk-UA" sz="2800" dirty="0">
                <a:solidFill>
                  <a:srgbClr val="00A37C"/>
                </a:solidFill>
                <a:latin typeface="Montserrat Alternates 1"/>
              </a:rPr>
              <a:t>352,2</a:t>
            </a:r>
            <a:r>
              <a:rPr lang="en-US" sz="2800" dirty="0">
                <a:solidFill>
                  <a:srgbClr val="00A37C"/>
                </a:solidFill>
                <a:latin typeface="Montserrat Alternates 1"/>
              </a:rPr>
              <a:t> </a:t>
            </a:r>
            <a:r>
              <a:rPr lang="uk-UA" sz="2800" dirty="0">
                <a:solidFill>
                  <a:srgbClr val="00A37C"/>
                </a:solidFill>
                <a:latin typeface="Montserrat Alternates 1"/>
              </a:rPr>
              <a:t>т</a:t>
            </a:r>
            <a:r>
              <a:rPr lang="en-US" sz="2800" dirty="0">
                <a:solidFill>
                  <a:srgbClr val="00A37C"/>
                </a:solidFill>
                <a:latin typeface="Montserrat Alternates 1"/>
              </a:rPr>
              <a:t> 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7835603" y="5064397"/>
            <a:ext cx="3670597" cy="4698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20"/>
              </a:lnSpc>
              <a:spcBef>
                <a:spcPct val="0"/>
              </a:spcBef>
            </a:pPr>
            <a:r>
              <a:rPr lang="en-US" sz="2800" spc="257" dirty="0">
                <a:solidFill>
                  <a:srgbClr val="00A37C"/>
                </a:solidFill>
                <a:latin typeface="Montserrat Alternates 1 Bold"/>
              </a:rPr>
              <a:t>6005</a:t>
            </a:r>
            <a:r>
              <a:rPr lang="uk-UA" sz="2800" spc="257" dirty="0">
                <a:solidFill>
                  <a:srgbClr val="00A37C"/>
                </a:solidFill>
                <a:latin typeface="Montserrat Alternates 1 Bold"/>
              </a:rPr>
              <a:t>,</a:t>
            </a:r>
            <a:r>
              <a:rPr lang="en-US" sz="2800" spc="257" dirty="0">
                <a:solidFill>
                  <a:srgbClr val="00A37C"/>
                </a:solidFill>
                <a:latin typeface="Montserrat Alternates 1 Bold"/>
              </a:rPr>
              <a:t>5</a:t>
            </a:r>
            <a:r>
              <a:rPr lang="uk-UA" sz="2800" spc="257" dirty="0">
                <a:solidFill>
                  <a:srgbClr val="00A37C"/>
                </a:solidFill>
                <a:latin typeface="Montserrat Alternates 1 Bold"/>
              </a:rPr>
              <a:t> тис.</a:t>
            </a:r>
            <a:r>
              <a:rPr lang="en-US" sz="2800" spc="257" dirty="0">
                <a:solidFill>
                  <a:srgbClr val="00A37C"/>
                </a:solidFill>
                <a:latin typeface="Montserrat Alternates 1 Bold"/>
              </a:rPr>
              <a:t> </a:t>
            </a:r>
            <a:r>
              <a:rPr lang="en-US" sz="2800" spc="257" dirty="0" err="1">
                <a:solidFill>
                  <a:srgbClr val="00A37C"/>
                </a:solidFill>
                <a:latin typeface="Montserrat Alternates 1 Bold"/>
              </a:rPr>
              <a:t>грн</a:t>
            </a:r>
            <a:r>
              <a:rPr lang="en-US" sz="2800" spc="257" dirty="0">
                <a:solidFill>
                  <a:srgbClr val="00A37C"/>
                </a:solidFill>
                <a:latin typeface="Montserrat Alternates 1 Bold"/>
              </a:rPr>
              <a:t> </a:t>
            </a:r>
          </a:p>
        </p:txBody>
      </p:sp>
      <p:pic>
        <p:nvPicPr>
          <p:cNvPr id="1030" name="Picture 6" descr="Соевые стручки на солнечном поле Сельскохозяйственная соевая плантация">
            <a:extLst>
              <a:ext uri="{FF2B5EF4-FFF2-40B4-BE49-F238E27FC236}">
                <a16:creationId xmlns:a16="http://schemas.microsoft.com/office/drawing/2014/main" id="{049ABADA-B45A-4EE3-AFBA-3DB15C30B0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3" y="1339912"/>
            <a:ext cx="6757151" cy="5518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DBF347-08FC-4B17-863A-E4899C254D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21943" y="137651"/>
            <a:ext cx="12304451" cy="1325563"/>
          </a:xfrm>
        </p:spPr>
        <p:txBody>
          <a:bodyPr>
            <a:noAutofit/>
          </a:bodyPr>
          <a:lstStyle/>
          <a:p>
            <a:pPr algn="ctr"/>
            <a:r>
              <a:rPr lang="uk-UA" b="1" dirty="0">
                <a:solidFill>
                  <a:schemeClr val="accent1">
                    <a:lumMod val="50000"/>
                  </a:schemeClr>
                </a:solidFill>
              </a:rPr>
              <a:t>В 2023 році придбано цегельний завод </a:t>
            </a:r>
            <a:br>
              <a:rPr lang="ru-UA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uk-UA" b="1" dirty="0">
                <a:solidFill>
                  <a:schemeClr val="accent1">
                    <a:lumMod val="50000"/>
                  </a:schemeClr>
                </a:solidFill>
              </a:rPr>
              <a:t>ТОВ «Тростянецький </a:t>
            </a:r>
            <a:r>
              <a:rPr lang="uk-UA" b="1" dirty="0" err="1">
                <a:solidFill>
                  <a:schemeClr val="accent1">
                    <a:lumMod val="50000"/>
                  </a:schemeClr>
                </a:solidFill>
              </a:rPr>
              <a:t>агропромбуд</a:t>
            </a:r>
            <a:r>
              <a:rPr lang="uk-UA" b="1" dirty="0">
                <a:solidFill>
                  <a:schemeClr val="accent1">
                    <a:lumMod val="50000"/>
                  </a:schemeClr>
                </a:solidFill>
              </a:rPr>
              <a:t>»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174AB64-0AFA-4B17-9FDA-CCBCE8CF8E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9194" y="1874770"/>
            <a:ext cx="6496052" cy="433070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4591AA8-B8F3-4613-8894-5881115DE3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414" y="1874770"/>
            <a:ext cx="6496052" cy="433070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CE235F1-0F48-4524-EF2D-B1EAE558BAC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372" t="18899" r="10933" b="15718"/>
          <a:stretch/>
        </p:blipFill>
        <p:spPr>
          <a:xfrm>
            <a:off x="245802" y="1858913"/>
            <a:ext cx="6496052" cy="433070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D3931CA-CA2F-40BD-8E65-61C7009D92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414" y="1874770"/>
            <a:ext cx="6482441" cy="4483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7401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DBF347-08FC-4B17-863A-E4899C254D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21943" y="137651"/>
            <a:ext cx="12304451" cy="1325563"/>
          </a:xfrm>
        </p:spPr>
        <p:txBody>
          <a:bodyPr>
            <a:noAutofit/>
          </a:bodyPr>
          <a:lstStyle/>
          <a:p>
            <a:pPr algn="ctr"/>
            <a:r>
              <a:rPr lang="uk-UA" b="1" dirty="0">
                <a:solidFill>
                  <a:schemeClr val="accent1">
                    <a:lumMod val="50000"/>
                  </a:schemeClr>
                </a:solidFill>
              </a:rPr>
              <a:t>  Капітальний ремонт </a:t>
            </a:r>
            <a:r>
              <a:rPr lang="uk-UA" b="1" dirty="0" err="1">
                <a:solidFill>
                  <a:schemeClr val="accent1">
                    <a:lumMod val="50000"/>
                  </a:schemeClr>
                </a:solidFill>
              </a:rPr>
              <a:t>битового</a:t>
            </a:r>
            <a:r>
              <a:rPr lang="uk-UA" b="1" dirty="0">
                <a:solidFill>
                  <a:schemeClr val="accent1">
                    <a:lumMod val="50000"/>
                  </a:schemeClr>
                </a:solidFill>
              </a:rPr>
              <a:t> корпусу цегельного заводу по вул. </a:t>
            </a:r>
            <a:r>
              <a:rPr lang="uk-UA" b="1" dirty="0" err="1">
                <a:solidFill>
                  <a:schemeClr val="accent1">
                    <a:lumMod val="50000"/>
                  </a:schemeClr>
                </a:solidFill>
              </a:rPr>
              <a:t>Охтиська</a:t>
            </a:r>
            <a:r>
              <a:rPr lang="uk-UA" b="1" dirty="0">
                <a:solidFill>
                  <a:schemeClr val="accent1">
                    <a:lumMod val="50000"/>
                  </a:schemeClr>
                </a:solidFill>
              </a:rPr>
              <a:t> гора, 2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2DA0CE1-A3D0-46D3-BB8F-96CF4D385C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0" y="2215024"/>
            <a:ext cx="6324600" cy="464297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CE235F1-0F48-4524-EF2D-B1EAE558BAC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372" t="18899" r="10933" b="15718"/>
          <a:stretch/>
        </p:blipFill>
        <p:spPr>
          <a:xfrm>
            <a:off x="0" y="2215022"/>
            <a:ext cx="5867400" cy="4642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7009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3F6655-33B1-49FC-9279-7019EC0E7B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682750"/>
          </a:xfrm>
        </p:spPr>
        <p:txBody>
          <a:bodyPr>
            <a:normAutofit/>
          </a:bodyPr>
          <a:lstStyle/>
          <a:p>
            <a:r>
              <a:rPr lang="uk-UA" dirty="0"/>
              <a:t>              Стан «саду» поблизу с. Лучка</a:t>
            </a:r>
            <a:br>
              <a:rPr lang="uk-UA" dirty="0"/>
            </a:br>
            <a:r>
              <a:rPr lang="uk-UA" sz="2200" dirty="0"/>
              <a:t>При видаленні дерев отримано 69  куб. м дров.</a:t>
            </a:r>
            <a:endParaRPr lang="ru-RU" sz="2200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CD54DCEC-466F-4D01-8CD3-5BA84DEB3D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9198" y="1943100"/>
            <a:ext cx="2514602" cy="4233863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9A9DED0-3F41-4A41-9417-86B8DFBBFC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5069" y="1943100"/>
            <a:ext cx="2564128" cy="423386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FABACD1-6FC5-4AC7-B05D-2626178708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198" y="1943100"/>
            <a:ext cx="2514601" cy="423386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28E00B4-4560-4905-BB72-34E11E99AC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198" y="1943100"/>
            <a:ext cx="2514601" cy="423386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DF62DA5-60A4-4252-A573-A63981CFCC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90925" y="1943098"/>
            <a:ext cx="2505075" cy="4233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30839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1393</TotalTime>
  <Words>164</Words>
  <Application>Microsoft Office PowerPoint</Application>
  <PresentationFormat>Широкоэкранный</PresentationFormat>
  <Paragraphs>30</Paragraphs>
  <Slides>13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Montserrat Alternates 1</vt:lpstr>
      <vt:lpstr>Montserrat Alternates 1 Bold</vt:lpstr>
      <vt:lpstr>Тема Office</vt:lpstr>
      <vt:lpstr>Презентация PowerPoint</vt:lpstr>
      <vt:lpstr>Презентация PowerPoint</vt:lpstr>
      <vt:lpstr>Презентация PowerPoint</vt:lpstr>
      <vt:lpstr>Агенція місцевого розвитку</vt:lpstr>
      <vt:lpstr>Агенція місцевого розвитку</vt:lpstr>
      <vt:lpstr>Презентация PowerPoint</vt:lpstr>
      <vt:lpstr>В 2023 році придбано цегельний завод  ТОВ «Тростянецький агропромбуд»</vt:lpstr>
      <vt:lpstr>  Капітальний ремонт битового корпусу цегельного заводу по вул. Охтиська гора, 2</vt:lpstr>
      <vt:lpstr>              Стан «саду» поблизу с. Лучка При видаленні дерев отримано 69  куб. м дров.</vt:lpstr>
      <vt:lpstr>                Створення власного МТП – пріоритет завтрашнього дня. </vt:lpstr>
      <vt:lpstr>              Оранка під врожай 2025 року Зорано 151 га..</vt:lpstr>
      <vt:lpstr>              Підготовка ділянки для овочів.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Роман Гловацкий</dc:creator>
  <cp:lastModifiedBy>Роман Гловацкий</cp:lastModifiedBy>
  <cp:revision>169</cp:revision>
  <cp:lastPrinted>2024-12-23T09:25:05Z</cp:lastPrinted>
  <dcterms:created xsi:type="dcterms:W3CDTF">2024-01-12T10:26:48Z</dcterms:created>
  <dcterms:modified xsi:type="dcterms:W3CDTF">2025-05-29T11:41:34Z</dcterms:modified>
</cp:coreProperties>
</file>